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skerville Display PT" charset="1" panose="02030602080406020203"/>
      <p:regular r:id="rId10"/>
    </p:embeddedFont>
    <p:embeddedFont>
      <p:font typeface="Baskerville Display PT Bold" charset="1" panose="02030702080406020203"/>
      <p:regular r:id="rId11"/>
    </p:embeddedFont>
    <p:embeddedFont>
      <p:font typeface="Baskerville Display PT Italics" charset="1" panose="02030602080406090203"/>
      <p:regular r:id="rId12"/>
    </p:embeddedFont>
    <p:embeddedFont>
      <p:font typeface="Baskerville Display PT Bold Italics" charset="1" panose="020307020804060902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Inter" charset="1" panose="020B0502030000000004"/>
      <p:regular r:id="rId20"/>
    </p:embeddedFont>
    <p:embeddedFont>
      <p:font typeface="Inter Bold" charset="1" panose="020B0802030000000004"/>
      <p:regular r:id="rId21"/>
    </p:embeddedFont>
    <p:embeddedFont>
      <p:font typeface="Inter Italics" charset="1" panose="020B0502030000000004"/>
      <p:regular r:id="rId22"/>
    </p:embeddedFont>
    <p:embeddedFont>
      <p:font typeface="Inter Bold Italics" charset="1" panose="020B0802030000000004"/>
      <p:regular r:id="rId23"/>
    </p:embeddedFont>
    <p:embeddedFont>
      <p:font typeface="Inter Thin" charset="1" panose="020B0A02050000000004"/>
      <p:regular r:id="rId24"/>
    </p:embeddedFont>
    <p:embeddedFont>
      <p:font typeface="Inter Thin Italics" charset="1" panose="020B0A02050000000004"/>
      <p:regular r:id="rId25"/>
    </p:embeddedFont>
    <p:embeddedFont>
      <p:font typeface="Inter Extra-Light" charset="1" panose="02000503000000020004"/>
      <p:regular r:id="rId26"/>
    </p:embeddedFont>
    <p:embeddedFont>
      <p:font typeface="Inter Light" charset="1" panose="02000503000000020004"/>
      <p:regular r:id="rId27"/>
    </p:embeddedFont>
    <p:embeddedFont>
      <p:font typeface="Inter Medium" charset="1" panose="02000503000000020004"/>
      <p:regular r:id="rId28"/>
    </p:embeddedFont>
    <p:embeddedFont>
      <p:font typeface="Inter Semi-Bold" charset="1" panose="02000503000000020004"/>
      <p:regular r:id="rId29"/>
    </p:embeddedFont>
    <p:embeddedFont>
      <p:font typeface="Inter Ultra-Bold" charset="1" panose="02000503000000020004"/>
      <p:regular r:id="rId30"/>
    </p:embeddedFont>
    <p:embeddedFont>
      <p:font typeface="Inter Heavy" charset="1" panose="0200050300000002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ython.langchain.com/docs/get_started/introduction#agents" TargetMode="External" Type="http://schemas.openxmlformats.org/officeDocument/2006/relationships/hyperlink"/><Relationship Id="rId11" Target="https://python.langchain.com/docs/modules/memory/" TargetMode="External" Type="http://schemas.openxmlformats.org/officeDocument/2006/relationships/hyperlink"/><Relationship Id="rId12" Target="https://python.langchain.com/docs/get_started/introduction#memory" TargetMode="External" Type="http://schemas.openxmlformats.org/officeDocument/2006/relationships/hyperlink"/><Relationship Id="rId2" Target="../media/image3.png" Type="http://schemas.openxmlformats.org/officeDocument/2006/relationships/image"/><Relationship Id="rId3" Target="https://python.langchain.com/docs/modules/model_io/" TargetMode="External" Type="http://schemas.openxmlformats.org/officeDocument/2006/relationships/hyperlink"/><Relationship Id="rId4" Target="https://python.langchain.com/docs/get_started/introduction#model-io" TargetMode="External" Type="http://schemas.openxmlformats.org/officeDocument/2006/relationships/hyperlink"/><Relationship Id="rId5" Target="https://python.langchain.com/docs/modules/data_connection/" TargetMode="External" Type="http://schemas.openxmlformats.org/officeDocument/2006/relationships/hyperlink"/><Relationship Id="rId6" Target="https://python.langchain.com/docs/get_started/introduction#data-connection" TargetMode="External" Type="http://schemas.openxmlformats.org/officeDocument/2006/relationships/hyperlink"/><Relationship Id="rId7" Target="https://python.langchain.com/docs/modules/chains/" TargetMode="External" Type="http://schemas.openxmlformats.org/officeDocument/2006/relationships/hyperlink"/><Relationship Id="rId8" Target="https://python.langchain.com/docs/get_started/introduction#chains" TargetMode="External" Type="http://schemas.openxmlformats.org/officeDocument/2006/relationships/hyperlink"/><Relationship Id="rId9" Target="https://python.langchain.com/docs/modules/agents/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07957" y="723900"/>
            <a:ext cx="7272086" cy="1929329"/>
          </a:xfrm>
          <a:custGeom>
            <a:avLst/>
            <a:gdLst/>
            <a:ahLst/>
            <a:cxnLst/>
            <a:rect r="r" b="b" t="t" l="l"/>
            <a:pathLst>
              <a:path h="1929329" w="7272086">
                <a:moveTo>
                  <a:pt x="0" y="0"/>
                </a:moveTo>
                <a:lnTo>
                  <a:pt x="7272086" y="0"/>
                </a:lnTo>
                <a:lnTo>
                  <a:pt x="7272086" y="1929329"/>
                </a:lnTo>
                <a:lnTo>
                  <a:pt x="0" y="192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26" t="-83853" r="-19082" b="-956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2181" y="3766902"/>
            <a:ext cx="6278476" cy="2033257"/>
          </a:xfrm>
          <a:custGeom>
            <a:avLst/>
            <a:gdLst/>
            <a:ahLst/>
            <a:cxnLst/>
            <a:rect r="r" b="b" t="t" l="l"/>
            <a:pathLst>
              <a:path h="2033257" w="6278476">
                <a:moveTo>
                  <a:pt x="0" y="0"/>
                </a:moveTo>
                <a:lnTo>
                  <a:pt x="6278476" y="0"/>
                </a:lnTo>
                <a:lnTo>
                  <a:pt x="6278476" y="2033257"/>
                </a:lnTo>
                <a:lnTo>
                  <a:pt x="0" y="203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2494" r="0" b="-1062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613089"/>
            <a:ext cx="16230600" cy="117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</a:rPr>
              <a:t>LANGCHAIN &amp; LLAMAINDEX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47343" y="8015553"/>
            <a:ext cx="6593314" cy="41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PRESENTATION BY ZULELE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9990" y="2717882"/>
            <a:ext cx="3480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4C44"/>
                </a:solidFill>
                <a:latin typeface="Canva Sans Bold"/>
              </a:rPr>
              <a:t>+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9458" y="1895657"/>
            <a:ext cx="8189084" cy="6498623"/>
          </a:xfrm>
          <a:custGeom>
            <a:avLst/>
            <a:gdLst/>
            <a:ahLst/>
            <a:cxnLst/>
            <a:rect r="r" b="b" t="t" l="l"/>
            <a:pathLst>
              <a:path h="6498623" w="8189084">
                <a:moveTo>
                  <a:pt x="0" y="0"/>
                </a:moveTo>
                <a:lnTo>
                  <a:pt x="8189084" y="0"/>
                </a:lnTo>
                <a:lnTo>
                  <a:pt x="8189084" y="6498623"/>
                </a:lnTo>
                <a:lnTo>
                  <a:pt x="0" y="64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1656" y="962025"/>
            <a:ext cx="476468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LLAMAINDEX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19888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04C44"/>
                </a:solidFill>
                <a:latin typeface="Inter"/>
              </a:rPr>
              <a:t>LlamaIndex (formerly GPT Index) is a data framework for connecting custom data sources to large language models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87903"/>
            <a:ext cx="16230600" cy="117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</a:rPr>
              <a:t>QUESTIONS?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47343" y="7991557"/>
            <a:ext cx="6593314" cy="41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THANK YOU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7829" y="4195377"/>
            <a:ext cx="582711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What is LangChain?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46482" y="3902180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7829" y="5405310"/>
            <a:ext cx="582711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Components of LangChain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482" y="511211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7829" y="6592760"/>
            <a:ext cx="582711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How to use LangChain?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482" y="632496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1981" y="2163050"/>
            <a:ext cx="92440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9867" y="4195377"/>
            <a:ext cx="582711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What is LlamaIndex?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520" y="3902180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9867" y="5405310"/>
            <a:ext cx="582711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LlamaIndex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520" y="511211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1051" y="4736889"/>
            <a:ext cx="12820530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LangChain is a framework for developing applications powered by language models.</a:t>
            </a:r>
          </a:p>
          <a:p>
            <a:pPr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"/>
              </a:rPr>
              <a:t>It enables applications that are: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Data-aware: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connect a language model to other sources of data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Agentic: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allow a language model to interact with its environment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229130" y="2702199"/>
            <a:ext cx="782974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WHAT IS LANGCHAIN?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0389" y="2561239"/>
            <a:ext cx="7464012" cy="6059984"/>
            <a:chOff x="0" y="0"/>
            <a:chExt cx="9952016" cy="80799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4" t="0" r="1064" b="0"/>
            <a:stretch>
              <a:fillRect/>
            </a:stretch>
          </p:blipFill>
          <p:spPr>
            <a:xfrm flipH="false" flipV="false">
              <a:off x="0" y="0"/>
              <a:ext cx="9952016" cy="807997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725357" y="1014446"/>
            <a:ext cx="999808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COMPONENTS OF LANGCHAIN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12907" y="2513614"/>
            <a:ext cx="7914704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504C44"/>
                </a:solidFill>
                <a:latin typeface="Inter Bold"/>
                <a:hlinkClick r:id="rId3" tooltip="https://python.langchain.com/docs/modules/model_io/"/>
              </a:rPr>
              <a:t>Model I/O</a:t>
            </a:r>
            <a:r>
              <a:rPr lang="en-US" sz="2400" u="sng">
                <a:solidFill>
                  <a:srgbClr val="504C44"/>
                </a:solidFill>
                <a:latin typeface="Inter Bold"/>
                <a:hlinkClick r:id="rId4" tooltip="https://python.langchain.com/docs/get_started/introduction#model-io"/>
              </a:rPr>
              <a:t>​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</a:rPr>
              <a:t>Interface with language models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504C44"/>
                </a:solidFill>
                <a:latin typeface="Inter Bold"/>
                <a:hlinkClick r:id="rId5" tooltip="https://python.langchain.com/docs/modules/data_connection/"/>
              </a:rPr>
              <a:t>Data connection</a:t>
            </a:r>
            <a:r>
              <a:rPr lang="en-US" sz="2400" u="sng">
                <a:solidFill>
                  <a:srgbClr val="504C44"/>
                </a:solidFill>
                <a:latin typeface="Inter Bold"/>
                <a:hlinkClick r:id="rId6" tooltip="https://python.langchain.com/docs/get_started/introduction#data-connection"/>
              </a:rPr>
              <a:t>​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</a:rPr>
              <a:t>Interface with application-specific data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504C44"/>
                </a:solidFill>
                <a:latin typeface="Inter Bold"/>
                <a:hlinkClick r:id="rId7" tooltip="https://python.langchain.com/docs/modules/chains/"/>
              </a:rPr>
              <a:t>Chains</a:t>
            </a:r>
            <a:r>
              <a:rPr lang="en-US" sz="2400" u="sng">
                <a:solidFill>
                  <a:srgbClr val="504C44"/>
                </a:solidFill>
                <a:latin typeface="Inter"/>
                <a:hlinkClick r:id="rId8" tooltip="https://python.langchain.com/docs/get_started/introduction#chains"/>
              </a:rPr>
              <a:t>​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</a:rPr>
              <a:t>Construct sequences of calls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504C44"/>
                </a:solidFill>
                <a:latin typeface="Inter Bold"/>
                <a:hlinkClick r:id="rId9" tooltip="https://python.langchain.com/docs/modules/agents/"/>
              </a:rPr>
              <a:t>Agents</a:t>
            </a:r>
            <a:r>
              <a:rPr lang="en-US" sz="2400" u="sng">
                <a:solidFill>
                  <a:srgbClr val="504C44"/>
                </a:solidFill>
                <a:latin typeface="Inter Bold"/>
                <a:hlinkClick r:id="rId10" tooltip="https://python.langchain.com/docs/get_started/introduction#agents"/>
              </a:rPr>
              <a:t>​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</a:rPr>
              <a:t>Let chains choose which tools to use given high-level directives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504C44"/>
                </a:solidFill>
                <a:latin typeface="Inter Bold"/>
                <a:hlinkClick r:id="rId11" tooltip="https://python.langchain.com/docs/modules/memory/"/>
              </a:rPr>
              <a:t>Memory</a:t>
            </a:r>
            <a:r>
              <a:rPr lang="en-US" sz="2400" u="sng">
                <a:solidFill>
                  <a:srgbClr val="504C44"/>
                </a:solidFill>
                <a:latin typeface="Inter Bold"/>
                <a:hlinkClick r:id="rId12" tooltip="https://python.langchain.com/docs/get_started/introduction#memory"/>
              </a:rPr>
              <a:t>​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</a:rPr>
              <a:t>Persist application state between runs of a chain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2148880"/>
            <a:ext cx="13708378" cy="5266302"/>
          </a:xfrm>
          <a:custGeom>
            <a:avLst/>
            <a:gdLst/>
            <a:ahLst/>
            <a:cxnLst/>
            <a:rect r="r" b="b" t="t" l="l"/>
            <a:pathLst>
              <a:path h="5266302" w="13708378">
                <a:moveTo>
                  <a:pt x="0" y="0"/>
                </a:moveTo>
                <a:lnTo>
                  <a:pt x="13708378" y="0"/>
                </a:lnTo>
                <a:lnTo>
                  <a:pt x="13708378" y="5266301"/>
                </a:lnTo>
                <a:lnTo>
                  <a:pt x="0" y="526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62453" y="1058893"/>
            <a:ext cx="436309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MODEL I/O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89811" y="7767606"/>
            <a:ext cx="11787783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Prompts: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 Templatize, dynamically select, and manage model inputs</a:t>
            </a:r>
          </a:p>
          <a:p>
            <a:pPr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Language models: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Make calls to language models through common interfaces</a:t>
            </a:r>
          </a:p>
          <a:p>
            <a:pPr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Output parsers: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Extract information from model outputs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2889" y="1589257"/>
            <a:ext cx="14762222" cy="5111419"/>
          </a:xfrm>
          <a:custGeom>
            <a:avLst/>
            <a:gdLst/>
            <a:ahLst/>
            <a:cxnLst/>
            <a:rect r="r" b="b" t="t" l="l"/>
            <a:pathLst>
              <a:path h="5111419" w="14762222">
                <a:moveTo>
                  <a:pt x="0" y="0"/>
                </a:moveTo>
                <a:lnTo>
                  <a:pt x="14762222" y="0"/>
                </a:lnTo>
                <a:lnTo>
                  <a:pt x="14762222" y="5111419"/>
                </a:lnTo>
                <a:lnTo>
                  <a:pt x="0" y="511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3734" y="678024"/>
            <a:ext cx="752053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DATA CONNECTION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719726"/>
            <a:ext cx="16230600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Document loaders: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Load documents from many different sources</a:t>
            </a:r>
          </a:p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Document transformers: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Split documents, convert documents into Q&amp;A format, drop redundant documents, and more</a:t>
            </a:r>
          </a:p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Text embedding models: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Take unstructured text and turn it into a list of floating point numbers</a:t>
            </a:r>
          </a:p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Vector stores: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Store and search over embedded data</a:t>
            </a:r>
          </a:p>
          <a:p>
            <a:pPr algn="just">
              <a:lnSpc>
                <a:spcPts val="37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Retrievers: 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Query your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62453" y="1517493"/>
            <a:ext cx="436309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CHAINS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44693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04C44"/>
                </a:solidFill>
                <a:latin typeface="Inter"/>
              </a:rPr>
              <a:t>Using an LLM in isolation is fine for simple applications, but more complex applications require chaining LLMs - either with each other or with other components.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594554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04C44"/>
                </a:solidFill>
                <a:latin typeface="Inter"/>
              </a:rPr>
              <a:t>C</a:t>
            </a:r>
            <a:r>
              <a:rPr lang="en-US" sz="2499">
                <a:solidFill>
                  <a:srgbClr val="504C44"/>
                </a:solidFill>
                <a:latin typeface="Inter"/>
              </a:rPr>
              <a:t>reate a chain that takes user input, formats it with a PromptTemplate, and then passes the formatted response to an LLM.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78400"/>
            <a:ext cx="155876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Use Case: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5125" y="2858850"/>
            <a:ext cx="8977750" cy="3921600"/>
          </a:xfrm>
          <a:custGeom>
            <a:avLst/>
            <a:gdLst/>
            <a:ahLst/>
            <a:cxnLst/>
            <a:rect r="r" b="b" t="t" l="l"/>
            <a:pathLst>
              <a:path h="3921600" w="8977750">
                <a:moveTo>
                  <a:pt x="0" y="0"/>
                </a:moveTo>
                <a:lnTo>
                  <a:pt x="8977750" y="0"/>
                </a:lnTo>
                <a:lnTo>
                  <a:pt x="8977750" y="3921600"/>
                </a:lnTo>
                <a:lnTo>
                  <a:pt x="0" y="39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62453" y="1398881"/>
            <a:ext cx="436309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532394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04C44"/>
                </a:solidFill>
                <a:latin typeface="Inter"/>
              </a:rPr>
              <a:t>The core idea of agents is to use an LLM to choose a sequence of actions to take. In chains, a sequence of actions is hardcoded (in code). In agents, a language model is used as a reasoning engine to determine which actions to take and in which order.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0146" y="1631950"/>
            <a:ext cx="12827708" cy="6558166"/>
          </a:xfrm>
          <a:custGeom>
            <a:avLst/>
            <a:gdLst/>
            <a:ahLst/>
            <a:cxnLst/>
            <a:rect r="r" b="b" t="t" l="l"/>
            <a:pathLst>
              <a:path h="6558166" w="12827708">
                <a:moveTo>
                  <a:pt x="0" y="0"/>
                </a:moveTo>
                <a:lnTo>
                  <a:pt x="12827708" y="0"/>
                </a:lnTo>
                <a:lnTo>
                  <a:pt x="12827708" y="6558166"/>
                </a:lnTo>
                <a:lnTo>
                  <a:pt x="0" y="655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62453" y="962025"/>
            <a:ext cx="436309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MEMORY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07400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04C44"/>
                </a:solidFill>
                <a:latin typeface="Inter"/>
              </a:rPr>
              <a:t>Most LLM applications have a conversational interface. An essential component of a conversation is being able to refer to information introduced earlier in the conversation.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DAFq8rdLsQI</dc:identifier>
  <dcterms:modified xsi:type="dcterms:W3CDTF">2011-08-01T06:04:30Z</dcterms:modified>
  <cp:revision>1</cp:revision>
  <dc:title>Minimalist Beige Cream Brand Proposal Presentation</dc:title>
</cp:coreProperties>
</file>